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60" r:id="rId5"/>
    <p:sldMasterId id="2147483649" r:id="rId6"/>
    <p:sldMasterId id="2147484277" r:id="rId7"/>
  </p:sldMasterIdLst>
  <p:notesMasterIdLst>
    <p:notesMasterId r:id="rId34"/>
  </p:notesMasterIdLst>
  <p:sldIdLst>
    <p:sldId id="322" r:id="rId8"/>
    <p:sldId id="349" r:id="rId9"/>
    <p:sldId id="350" r:id="rId10"/>
    <p:sldId id="330" r:id="rId11"/>
    <p:sldId id="323" r:id="rId12"/>
    <p:sldId id="334" r:id="rId13"/>
    <p:sldId id="324" r:id="rId14"/>
    <p:sldId id="333" r:id="rId15"/>
    <p:sldId id="264" r:id="rId16"/>
    <p:sldId id="331" r:id="rId17"/>
    <p:sldId id="256" r:id="rId18"/>
    <p:sldId id="335" r:id="rId19"/>
    <p:sldId id="269" r:id="rId20"/>
    <p:sldId id="336" r:id="rId21"/>
    <p:sldId id="332" r:id="rId22"/>
    <p:sldId id="328" r:id="rId23"/>
    <p:sldId id="337" r:id="rId24"/>
    <p:sldId id="329" r:id="rId25"/>
    <p:sldId id="338" r:id="rId26"/>
    <p:sldId id="327" r:id="rId27"/>
    <p:sldId id="263" r:id="rId28"/>
    <p:sldId id="339" r:id="rId29"/>
    <p:sldId id="340" r:id="rId30"/>
    <p:sldId id="341" r:id="rId31"/>
    <p:sldId id="305" r:id="rId32"/>
    <p:sldId id="35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1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9" autoAdjust="0"/>
    <p:restoredTop sz="89550" autoAdjust="0"/>
  </p:normalViewPr>
  <p:slideViewPr>
    <p:cSldViewPr>
      <p:cViewPr varScale="1">
        <p:scale>
          <a:sx n="105" d="100"/>
          <a:sy n="105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BC4FC0-FFB7-0140-B6A1-DA36A9724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53C417-B2D3-1742-8CA3-04E57065E24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1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815328-6A47-9E40-900C-165B57E4F25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6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9ABB7A-2406-AE43-9694-CDA1A0BB819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7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5F4A1-4D8A-1541-9203-B63BE6CFC9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8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D365A8-D902-A24D-B021-6F6EF3A888E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4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4F9C6-08C0-8043-BD1E-C3C8FE873F1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5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F1F0C2-AAF5-1042-AEFB-9804B90012F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81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7EE87-EA2B-7342-B0C6-EFD8BC6D751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3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9BB4E2-C59A-8C4A-A313-4B2B3167810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45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ADCD19-F152-DA47-A09B-2D1BEFF2DC0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Die “Gong Show”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ist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eine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Fernsehsendung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aus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den USA. In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d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iese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werden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kurze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Aufführungen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verschiedender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künstler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gezeigt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findet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der Richter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diese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jeddoch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zu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langweilig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schlägt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einen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Gong.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95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D48764-5130-F24D-8A57-898ED360086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2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73E81F-B3A5-9B45-B9F3-FC02D64E501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08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7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4C2A7C-20E3-3A47-A65A-77B40E39BB75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1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8D08F4-E5E4-1846-8D88-07B6D0802A2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26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73ECEB-6BE7-E94D-9030-8DEE2C51B07C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0"/>
                <a:cs typeface="ＭＳ Ｐゴシック" charset="0"/>
              </a:rPr>
              <a:t>Erzähle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deinem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Nachbar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zwei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Ideen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WIE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du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deine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Gemeinde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besser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kennen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lernen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kannst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51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4F77AF-0879-C047-A8AC-8AA803646C1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2390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00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2D8924-E238-774A-B04E-48861EFE5FD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07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E552AA-9734-3646-8903-F174E2ECF17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28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53F445-514F-904D-A079-E3F838358A1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7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523BA7-08D0-074F-810D-AABD19579804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HT =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Hauptaussage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des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Textes</a:t>
            </a: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HP =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Hauptaussage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des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Prediges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6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867A1D-C669-CA49-8A68-4356C50A4A6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6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3D7B6D-BFCD-B740-B87E-DDFC0A8540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7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F9EB02-6336-AC45-A7F2-D2380DAE26B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90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0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65961-49A2-784D-B045-E94C8C53AA0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1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9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63C86E-5336-AF4D-978F-714CA642FEE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31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2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94A6A2-7FAF-F64A-B1C4-E15A4DF41FE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7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AF02-C758-E943-9E14-B86A65643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B640-910F-5143-9AC2-81D5807A9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34BA-AC14-364F-A154-7913423A5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29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C272-9A6E-904B-ACBD-5BDF437A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A3BD7-BB99-7148-BFBD-2DA87B70E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079D-7474-134C-B51E-BFAC5685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E725-A6B5-3D45-99D9-F20AF3D1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45C3-CA23-174D-94BD-5848EA680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ADE28-8309-2B4E-AE55-82E227899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EE22-5B18-714E-A962-9756D715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3F6F-7353-4E40-90F6-DAD50705C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F7A3-F695-8543-997B-1F53552F6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ADAE-6DFE-7746-838B-DA5E23A3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07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53DB-3F94-3246-9E88-DB1E88874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CF12-3E0F-9143-8826-CAA4E805C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9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5747-E02B-2341-8FB1-404174495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828-8027-BE4A-A391-4761A3FF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0E33A-ABA5-344F-829E-E08FE78B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6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8B07-021C-6346-A4DB-07BF8B55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5DF2-ED6A-894B-A56A-FB49EC34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9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4CBD-B189-3849-BE60-130E415B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8CF3-C0EC-B640-96C0-7A635E23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9BBC-DD0E-5947-808B-2D21BB68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1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19ED-BAEB-B440-91AC-81523E3F0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1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2E78-3C9A-F74D-A0DC-C94700FC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5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CF7A-F15B-074B-AF04-C89C87D51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2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AC543-821E-F742-873D-B79B8973F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5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CFFE8-436D-7146-AFF8-F398AE21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2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FC11-D4D6-654A-9C5F-F58210655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0AFA-4105-8442-80DA-8BB6AA62A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A9E9-33ED-4C48-B837-510A71DE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E164-9150-DC42-8DEF-578AED1E0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3538-9F51-B848-AE90-01F4A748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E2BF-E66C-9E41-B13B-7711330C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7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F3B1-EB3C-1A45-BE59-3D7EEA29F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3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4599-7E90-9C43-9EC0-234FB2A8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2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E4AC-0A38-A34D-8E0E-DDC755B21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20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5C87-2051-694D-9746-187836D4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4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90DF-1456-2749-807B-71F40A62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1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4F74-1B4A-3942-980A-89FA8705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0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3D76-D9B4-2F47-BEA5-9AA4E4F6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7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B7B79-0B67-544A-A031-010CCEAA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9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EE1C-19D2-614A-940F-D53E3C88D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467E-36D9-734B-B80F-728D0F24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BA18-2D3B-1A49-A254-23BEC790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6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680E-2294-EC4E-AEF8-34F0118E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9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ABD5-9456-4C42-9944-885E24EA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4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720-715E-B741-B834-E22F1DB2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0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225B-F31E-2242-B1C6-E4DB2A92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14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738B-C8EE-EC48-AA2B-FA96ED287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9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10AA-A468-B645-A5D2-245B8149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5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3642-B37A-C54C-A04B-3D63FCE9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7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64BD-FBC9-954F-9CE6-F84F449A0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98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E11B3-8A7E-E543-8742-DE59669FE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9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0103-8AF2-D748-84F4-AA000A61F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F23D0-31A2-504F-87D7-C8E28E2C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6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6E76-5FA3-9C4F-9EEB-FC259804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0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7827-2C49-4B40-B099-AE731D61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7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F67B-7CD6-5B43-87CB-8AABD871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1E11-E21B-6044-8289-9DC66151C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EB2F-FF20-4749-BE65-44ECB277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8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2A64-B6FD-D845-8051-05A25627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0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27A-6542-EA41-8CA4-47785FBD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1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902D-EEB6-3949-8D10-C607D76DF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8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8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0CFA-6A66-1F44-8EB1-ADFC9EB12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0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475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78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7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8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13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95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132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6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7EBE-6CB8-784C-80D6-84382363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E224-46F0-5549-9099-35EFD6C71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FDA54C-D58E-4A40-A46D-3504028C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1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194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E15E49EA-32F3-C148-8CB6-3CA28CA5D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23FD05-AD10-2146-B334-0A4E9F55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8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FB4CEFCF-13E4-AB4B-8A10-5E0965DA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8464BD-64E6-9B48-B787-35F38BA8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0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836004-CC55-2046-85D1-2522A2FB1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5781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5782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5783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78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5790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1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78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5788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9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786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7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Gareth Preach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14655" r="16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848600" cy="2667000"/>
          </a:xfrm>
          <a:effectLst>
            <a:outerShdw blurRad="63500" dist="107763" dir="135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7200" dirty="0" err="1" smtClean="0">
                <a:latin typeface="Arial" charset="0"/>
                <a:cs typeface="Arial" charset="0"/>
              </a:rPr>
              <a:t>Auslegungspredigt</a:t>
            </a:r>
            <a:endParaRPr lang="en-US" sz="7200" dirty="0">
              <a:latin typeface="Arial" charset="0"/>
              <a:cs typeface="Arial" charset="0"/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2514600"/>
          </a:xfrm>
          <a:effectLst/>
        </p:spPr>
        <p:txBody>
          <a:bodyPr/>
          <a:lstStyle/>
          <a:p>
            <a:pPr marL="609600" indent="-609600" algn="l">
              <a:buFont typeface="Arial" charset="0"/>
              <a:buAutoNum type="arabicPeriod"/>
              <a:defRPr/>
            </a:pP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Vorteile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Ziele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Schwierigkeiten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Zeitgem</a:t>
            </a:r>
            <a:r>
              <a:rPr lang="de-DE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äß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er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Stil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cs typeface="Arial" charset="0"/>
              </a:rPr>
              <a:t>3</a:t>
            </a:r>
            <a:endParaRPr lang="en-US"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38600" y="6096000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Dr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www.biblestudydownloads.com</a:t>
            </a:r>
            <a:endParaRPr lang="en-US" sz="2000" kern="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dirty="0" err="1" smtClean="0">
                <a:latin typeface="Arial" charset="0"/>
                <a:cs typeface="Arial" charset="0"/>
              </a:rPr>
              <a:t>Ziele</a:t>
            </a:r>
            <a:r>
              <a:rPr lang="en-US" sz="6600" dirty="0" smtClean="0">
                <a:latin typeface="Arial" charset="0"/>
                <a:cs typeface="Arial" charset="0"/>
              </a:rPr>
              <a:t> der </a:t>
            </a:r>
            <a:r>
              <a:rPr lang="en-US" sz="6600" dirty="0" err="1" smtClean="0">
                <a:latin typeface="Arial" charset="0"/>
                <a:cs typeface="Arial" charset="0"/>
              </a:rPr>
              <a:t>Auslegung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Evangelisation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stillt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Menschliche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Bed</a:t>
            </a:r>
            <a:r>
              <a:rPr lang="de-DE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ürfnisse</a:t>
            </a:r>
            <a:endParaRPr lang="en-US" b="1" dirty="0" smtClean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Gottes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Willen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verkündigen</a:t>
            </a:r>
            <a:endParaRPr lang="en-US" b="1" dirty="0" smtClean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Decisions</a:t>
            </a:r>
          </a:p>
        </p:txBody>
      </p:sp>
      <p:pic>
        <p:nvPicPr>
          <p:cNvPr id="98306" name="Picture 5" descr="SermonCartoo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0243" b="65126"/>
          <a:stretch>
            <a:fillRect/>
          </a:stretch>
        </p:blipFill>
        <p:spPr bwMode="auto">
          <a:xfrm>
            <a:off x="1995488" y="115888"/>
            <a:ext cx="5624512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4925" y="-26988"/>
            <a:ext cx="91090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2563" indent="-182563">
              <a:defRPr/>
            </a:pPr>
            <a:r>
              <a:rPr lang="en-US" b="1" spc="-100" dirty="0" smtClean="0">
                <a:latin typeface="Architecture-u" charset="0"/>
                <a:cs typeface="Architecture-u" charset="0"/>
              </a:rPr>
              <a:t>“</a:t>
            </a:r>
            <a:r>
              <a:rPr lang="en-US" sz="1200" b="1" spc="-100" dirty="0" smtClean="0">
                <a:latin typeface="Architecture-u" charset="0"/>
                <a:cs typeface="Architecture-u" charset="0"/>
              </a:rPr>
              <a:t> 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BARCLAY ODER BROADMAN?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en-US" b="1" spc="-100" dirty="0" smtClean="0">
                <a:latin typeface="Architecture-u" charset="0"/>
                <a:cs typeface="Architecture-u" charset="0"/>
              </a:rPr>
              <a:t>SPURGEON ODER WIERSBE?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en-US" b="1" spc="-100" dirty="0" smtClean="0">
                <a:latin typeface="Architecture-u" charset="0"/>
                <a:cs typeface="Architecture-u" charset="0"/>
              </a:rPr>
              <a:t>ROBERTSON ODER KITTEL?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en-US" b="1" spc="-100" dirty="0" smtClean="0">
                <a:latin typeface="Architecture-u" charset="0"/>
                <a:cs typeface="Architecture-u" charset="0"/>
              </a:rPr>
              <a:t>PROPHET ODER EVANGELIST?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en-US" b="1" spc="-100" dirty="0" smtClean="0">
                <a:latin typeface="Architecture-u" charset="0"/>
                <a:cs typeface="Architecture-u" charset="0"/>
              </a:rPr>
              <a:t>REUE ODER LIEBE?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en-US" b="1" spc="-100" dirty="0" smtClean="0">
                <a:latin typeface="Architecture-u" charset="0"/>
                <a:cs typeface="Architecture-u" charset="0"/>
              </a:rPr>
              <a:t>IMPONIERE DIE GEMEINDE ODER PREDIGE DAS WORT?"</a:t>
            </a:r>
          </a:p>
        </p:txBody>
      </p:sp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/>
              <a:t>EINE SCHWIERIGE ENTSCHEIDUNG…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dirty="0" err="1" smtClean="0">
                <a:latin typeface="Arial" charset="0"/>
                <a:cs typeface="Arial" charset="0"/>
              </a:rPr>
              <a:t>Ziele</a:t>
            </a:r>
            <a:r>
              <a:rPr lang="en-US" sz="6600" dirty="0" smtClean="0">
                <a:latin typeface="Arial" charset="0"/>
                <a:cs typeface="Arial" charset="0"/>
              </a:rPr>
              <a:t> der </a:t>
            </a:r>
            <a:r>
              <a:rPr lang="en-US" sz="6600" dirty="0" err="1" smtClean="0">
                <a:latin typeface="Arial" charset="0"/>
                <a:cs typeface="Arial" charset="0"/>
              </a:rPr>
              <a:t>Auslegung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Evangelisation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stillt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Menschliche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Bedürfnisse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Gottes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Willen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verkündigen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Den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Glauben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anregen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im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Gehorsam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wachsen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Christliches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Dogma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oder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Theologie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lehren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Sermon Block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2402" name="Group 1"/>
          <p:cNvGrpSpPr>
            <a:grpSpLocks/>
          </p:cNvGrpSpPr>
          <p:nvPr/>
        </p:nvGrpSpPr>
        <p:grpSpPr bwMode="auto">
          <a:xfrm>
            <a:off x="1163638" y="-531813"/>
            <a:ext cx="7035800" cy="7921626"/>
            <a:chOff x="1164263" y="-531440"/>
            <a:chExt cx="7035158" cy="7920880"/>
          </a:xfrm>
        </p:grpSpPr>
        <p:pic>
          <p:nvPicPr>
            <p:cNvPr id="102404" name="Picture 4" descr="SermonCarto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21" t="1482" r="11002" b="69327"/>
            <a:stretch>
              <a:fillRect/>
            </a:stretch>
          </p:blipFill>
          <p:spPr bwMode="auto">
            <a:xfrm>
              <a:off x="1164263" y="-531440"/>
              <a:ext cx="7035158" cy="79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5" name="Rectangle 1"/>
            <p:cNvSpPr>
              <a:spLocks noChangeArrowheads="1"/>
            </p:cNvSpPr>
            <p:nvPr/>
          </p:nvSpPr>
          <p:spPr bwMode="auto">
            <a:xfrm>
              <a:off x="4047936" y="2199780"/>
              <a:ext cx="1818152" cy="1085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99334" y="2205038"/>
            <a:ext cx="21408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000" b="1" spc="-100" dirty="0" smtClean="0"/>
              <a:t>PASTOR MIT </a:t>
            </a:r>
            <a:r>
              <a:rPr lang="en-US" sz="2800" b="1" spc="-100" dirty="0" smtClean="0"/>
              <a:t>PREDIGT-BLOCKADE</a:t>
            </a:r>
            <a:endParaRPr lang="en-US" sz="2000" b="1" spc="-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2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dirty="0" err="1" smtClean="0">
                <a:latin typeface="Arial" charset="0"/>
                <a:cs typeface="Arial" charset="0"/>
              </a:rPr>
              <a:t>Ziele</a:t>
            </a:r>
            <a:r>
              <a:rPr lang="en-US" sz="6600" dirty="0" smtClean="0">
                <a:latin typeface="Arial" charset="0"/>
                <a:cs typeface="Arial" charset="0"/>
              </a:rPr>
              <a:t> der </a:t>
            </a:r>
            <a:r>
              <a:rPr lang="en-US" sz="6600" dirty="0" err="1" smtClean="0">
                <a:latin typeface="Arial" charset="0"/>
                <a:cs typeface="Arial" charset="0"/>
              </a:rPr>
              <a:t>Auslegung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Evangelisation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stillt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Menschliche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Bedürfnisse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Gottes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Willen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verkündigen</a:t>
            </a:r>
            <a:endParaRPr lang="en-US" b="1" dirty="0" smtClean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Den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Glauben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anregen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im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Gehorsam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wachsen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Christliche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Dogma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oder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Theologie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lehren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Gott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anbeten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&amp;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seinen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Namen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erhöhen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Sündenbekenntnis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&amp;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Gottes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große</a:t>
            </a:r>
            <a:r>
              <a:rPr lang="en-US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Gnade</a:t>
            </a:r>
            <a:endParaRPr lang="en-US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2789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latin typeface="Arial" charset="0"/>
                <a:cs typeface="Arial" charset="0"/>
              </a:rPr>
              <a:t>Schwierigkeiten</a:t>
            </a:r>
            <a:r>
              <a:rPr lang="en-US" sz="4000" b="1" dirty="0" smtClean="0">
                <a:latin typeface="Arial" charset="0"/>
                <a:cs typeface="Arial" charset="0"/>
              </a:rPr>
              <a:t> der </a:t>
            </a:r>
            <a:r>
              <a:rPr lang="en-US" sz="4000" b="1" dirty="0" err="1" smtClean="0">
                <a:latin typeface="Arial" charset="0"/>
                <a:cs typeface="Arial" charset="0"/>
              </a:rPr>
              <a:t>Auslegung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00808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mehr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orbereitung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umfangreichere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Hermeneutik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459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06500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Hermeneutics</a:t>
            </a:r>
          </a:p>
        </p:txBody>
      </p:sp>
      <p:grpSp>
        <p:nvGrpSpPr>
          <p:cNvPr id="108546" name="Group 1"/>
          <p:cNvGrpSpPr>
            <a:grpSpLocks/>
          </p:cNvGrpSpPr>
          <p:nvPr/>
        </p:nvGrpSpPr>
        <p:grpSpPr bwMode="auto">
          <a:xfrm>
            <a:off x="900113" y="26988"/>
            <a:ext cx="7027862" cy="6861175"/>
            <a:chOff x="973138" y="-3175"/>
            <a:chExt cx="7027862" cy="6861175"/>
          </a:xfrm>
        </p:grpSpPr>
        <p:pic>
          <p:nvPicPr>
            <p:cNvPr id="108549" name="Picture 3" descr="SermonCartoon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1" t="39989" r="44920" b="29958"/>
            <a:stretch>
              <a:fillRect/>
            </a:stretch>
          </p:blipFill>
          <p:spPr bwMode="auto">
            <a:xfrm>
              <a:off x="973138" y="-3175"/>
              <a:ext cx="7027862" cy="68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50" name="Rectangle 1"/>
            <p:cNvSpPr>
              <a:spLocks noChangeArrowheads="1"/>
            </p:cNvSpPr>
            <p:nvPr/>
          </p:nvSpPr>
          <p:spPr bwMode="auto">
            <a:xfrm>
              <a:off x="2483768" y="0"/>
              <a:ext cx="3240360" cy="1772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675" y="346075"/>
            <a:ext cx="2520950" cy="1138773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000" b="1" spc="-100" dirty="0" smtClean="0"/>
              <a:t>HERMENEUTIK </a:t>
            </a:r>
            <a:r>
              <a:rPr lang="en-US" sz="2800" b="1" spc="-100" dirty="0" smtClean="0">
                <a:latin typeface="Apple Chancery"/>
                <a:cs typeface="Apple Chancery"/>
              </a:rPr>
              <a:t>OH, </a:t>
            </a:r>
            <a:r>
              <a:rPr lang="en-US" sz="2800" b="1" spc="-100" dirty="0" err="1" smtClean="0">
                <a:latin typeface="Apple Chancery"/>
                <a:cs typeface="Apple Chancery"/>
              </a:rPr>
              <a:t>SÜßE</a:t>
            </a:r>
            <a:r>
              <a:rPr lang="en-US" sz="2800" b="1" spc="-100" dirty="0" smtClean="0"/>
              <a:t> </a:t>
            </a:r>
            <a:r>
              <a:rPr lang="en-US" sz="2000" b="1" spc="-100" dirty="0" smtClean="0"/>
              <a:t>HERMENEUTIK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20916954">
            <a:off x="4211638" y="2982803"/>
            <a:ext cx="91757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200" b="1" spc="-100" dirty="0" smtClean="0"/>
              <a:t>WIE MAN PREDIGEN KANN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latin typeface="Arial" charset="0"/>
                <a:cs typeface="Arial" charset="0"/>
              </a:rPr>
              <a:t>Schwierigkeiten</a:t>
            </a:r>
            <a:r>
              <a:rPr lang="en-US" sz="4000" b="1" dirty="0" smtClean="0">
                <a:latin typeface="Arial" charset="0"/>
                <a:cs typeface="Arial" charset="0"/>
              </a:rPr>
              <a:t> der </a:t>
            </a:r>
            <a:r>
              <a:rPr lang="en-US" sz="4000" b="1" dirty="0" err="1" smtClean="0">
                <a:latin typeface="Arial" charset="0"/>
                <a:cs typeface="Arial" charset="0"/>
              </a:rPr>
              <a:t>Auslegung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00808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mehr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Vorbereitung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umfangreichere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Hermeneutik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ntersuchung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des    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Kontextes</a:t>
            </a:r>
            <a:endParaRPr lang="en-US" sz="3300" dirty="0" smtClean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Untersuchung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der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literarischen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Form</a:t>
            </a: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scharfes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Urteilsvermögen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10596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Gong Church</a:t>
            </a:r>
          </a:p>
        </p:txBody>
      </p:sp>
      <p:grpSp>
        <p:nvGrpSpPr>
          <p:cNvPr id="112642" name="Group 5"/>
          <p:cNvGrpSpPr>
            <a:grpSpLocks/>
          </p:cNvGrpSpPr>
          <p:nvPr/>
        </p:nvGrpSpPr>
        <p:grpSpPr bwMode="auto">
          <a:xfrm>
            <a:off x="66675" y="-228600"/>
            <a:ext cx="8848725" cy="7086600"/>
            <a:chOff x="42" y="-336"/>
            <a:chExt cx="5800" cy="4656"/>
          </a:xfrm>
        </p:grpSpPr>
        <p:pic>
          <p:nvPicPr>
            <p:cNvPr id="112644" name="Picture 3" descr="SermonCartoon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3" t="47720" r="4033" b="32896"/>
            <a:stretch>
              <a:fillRect/>
            </a:stretch>
          </p:blipFill>
          <p:spPr bwMode="auto">
            <a:xfrm>
              <a:off x="42" y="0"/>
              <a:ext cx="57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5" name="Picture 4" descr="SermonCartoon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3" t="38028" r="4033" b="58957"/>
            <a:stretch>
              <a:fillRect/>
            </a:stretch>
          </p:blipFill>
          <p:spPr bwMode="auto">
            <a:xfrm>
              <a:off x="48" y="-336"/>
              <a:ext cx="579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43" name="TextBox 1"/>
          <p:cNvSpPr txBox="1">
            <a:spLocks noChangeArrowheads="1"/>
          </p:cNvSpPr>
          <p:nvPr/>
        </p:nvSpPr>
        <p:spPr bwMode="auto">
          <a:xfrm>
            <a:off x="0" y="6356647"/>
            <a:ext cx="9155113" cy="3847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900" b="1" i="1" dirty="0" smtClean="0"/>
              <a:t>“Man hat </a:t>
            </a:r>
            <a:r>
              <a:rPr lang="en-US" sz="1900" b="1" i="1" dirty="0" err="1" smtClean="0"/>
              <a:t>gesagt</a:t>
            </a:r>
            <a:r>
              <a:rPr lang="en-US" sz="1900" b="1" i="1" dirty="0" smtClean="0"/>
              <a:t>, </a:t>
            </a:r>
            <a:r>
              <a:rPr lang="en-US" sz="1900" b="1" i="1" dirty="0" err="1" smtClean="0"/>
              <a:t>dass</a:t>
            </a:r>
            <a:r>
              <a:rPr lang="en-US" sz="1900" b="1" i="1" dirty="0" smtClean="0"/>
              <a:t> </a:t>
            </a:r>
            <a:r>
              <a:rPr lang="en-US" sz="1900" b="1" i="1" dirty="0" err="1" smtClean="0"/>
              <a:t>es</a:t>
            </a:r>
            <a:r>
              <a:rPr lang="en-US" sz="1900" b="1" i="1" dirty="0" smtClean="0"/>
              <a:t> </a:t>
            </a:r>
            <a:r>
              <a:rPr lang="en-US" sz="1900" b="1" i="1" dirty="0" err="1" smtClean="0"/>
              <a:t>sehr</a:t>
            </a:r>
            <a:r>
              <a:rPr lang="en-US" sz="1900" b="1" i="1" dirty="0" smtClean="0"/>
              <a:t> </a:t>
            </a:r>
            <a:r>
              <a:rPr lang="en-US" sz="1900" b="1" i="1" dirty="0" err="1" smtClean="0"/>
              <a:t>schwierig</a:t>
            </a:r>
            <a:r>
              <a:rPr lang="en-US" sz="1900" b="1" i="1" dirty="0" smtClean="0"/>
              <a:t> </a:t>
            </a:r>
            <a:r>
              <a:rPr lang="en-US" sz="1900" b="1" i="1" dirty="0" err="1" smtClean="0"/>
              <a:t>ist</a:t>
            </a:r>
            <a:r>
              <a:rPr lang="en-US" sz="1900" b="1" i="1" dirty="0" smtClean="0"/>
              <a:t> in </a:t>
            </a:r>
            <a:r>
              <a:rPr lang="en-US" sz="1900" b="1" i="1" dirty="0" err="1" smtClean="0"/>
              <a:t>diese</a:t>
            </a:r>
            <a:r>
              <a:rPr lang="en-US" sz="1900" b="1" i="1" dirty="0" smtClean="0"/>
              <a:t> </a:t>
            </a:r>
            <a:r>
              <a:rPr lang="en-US" sz="1900" b="1" i="1" dirty="0" err="1" smtClean="0"/>
              <a:t>Gemeinde</a:t>
            </a:r>
            <a:r>
              <a:rPr lang="en-US" sz="1900" b="1" i="1" dirty="0" smtClean="0"/>
              <a:t> </a:t>
            </a:r>
            <a:r>
              <a:rPr lang="en-US" sz="1900" b="1" i="1" dirty="0" err="1" smtClean="0"/>
              <a:t>zu</a:t>
            </a:r>
            <a:r>
              <a:rPr lang="en-US" sz="1900" b="1" i="1" dirty="0" smtClean="0"/>
              <a:t> </a:t>
            </a:r>
            <a:r>
              <a:rPr lang="en-US" sz="1900" b="1" i="1" dirty="0" err="1" smtClean="0"/>
              <a:t>predigen</a:t>
            </a:r>
            <a:r>
              <a:rPr lang="en-US" sz="1900" b="1" i="1" dirty="0" smtClean="0"/>
              <a:t>!"</a:t>
            </a:r>
            <a:endParaRPr lang="en-US" sz="19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latin typeface="Arial" charset="0"/>
                <a:cs typeface="Arial" charset="0"/>
              </a:rPr>
              <a:t>Schwierigkeiten</a:t>
            </a:r>
            <a:r>
              <a:rPr lang="en-US" sz="4000" b="1" dirty="0" smtClean="0">
                <a:latin typeface="Arial" charset="0"/>
                <a:cs typeface="Arial" charset="0"/>
              </a:rPr>
              <a:t> der </a:t>
            </a:r>
            <a:r>
              <a:rPr lang="en-US" sz="4000" b="1" dirty="0" err="1" smtClean="0">
                <a:latin typeface="Arial" charset="0"/>
                <a:cs typeface="Arial" charset="0"/>
              </a:rPr>
              <a:t>Auslegung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8208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mehr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Vorbereitung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umfangreichere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Hermeneutik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Untersuchung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des    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Kontextes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Untersuchung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der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literarischen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Form</a:t>
            </a: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scharfes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Urteilsverm</a:t>
            </a:r>
            <a:r>
              <a:rPr lang="de-DE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ögen</a:t>
            </a:r>
            <a:endParaRPr lang="en-US" sz="3300" dirty="0" smtClean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Verlangt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mehr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Arbeit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die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Hauptidee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zu</a:t>
            </a:r>
            <a:r>
              <a:rPr lang="en-US" sz="33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300" dirty="0" err="1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erkennen</a:t>
            </a:r>
            <a:endParaRPr lang="en-US" sz="33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6884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14692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193986" name="Picture 2" descr="RameshPES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6733" b="23645"/>
          <a:stretch>
            <a:fillRect/>
          </a:stretch>
        </p:blipFill>
        <p:spPr bwMode="auto">
          <a:xfrm rot="472623">
            <a:off x="838200" y="2209800"/>
            <a:ext cx="313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7704" y="823913"/>
            <a:ext cx="6550496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Gedanken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zum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lesen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3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2057400"/>
            <a:ext cx="4953000" cy="3692525"/>
          </a:xfrm>
          <a:solidFill>
            <a:srgbClr val="000000"/>
          </a:solidFill>
          <a:effectLst>
            <a:outerShdw blurRad="381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altLang="zh-CN" sz="3900" dirty="0" err="1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Welche</a:t>
            </a:r>
            <a:r>
              <a:rPr lang="en-US" altLang="zh-CN" sz="39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900" dirty="0" err="1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Erkenntnisse</a:t>
            </a:r>
            <a:r>
              <a:rPr lang="en-US" altLang="zh-CN" sz="39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der </a:t>
            </a:r>
            <a:r>
              <a:rPr lang="en-US" altLang="zh-CN" sz="3900" dirty="0" err="1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Lesung</a:t>
            </a:r>
            <a:r>
              <a:rPr lang="en-US" altLang="zh-CN" sz="39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900" dirty="0" err="1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fandest</a:t>
            </a:r>
            <a:r>
              <a:rPr lang="en-US" altLang="zh-CN" sz="39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du </a:t>
            </a:r>
            <a:r>
              <a:rPr lang="en-US" altLang="zh-CN" sz="3900" dirty="0" err="1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hilfreich</a:t>
            </a:r>
            <a:r>
              <a:rPr lang="en-US" altLang="zh-CN" sz="39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altLang="zh-CN" sz="3900" dirty="0">
              <a:solidFill>
                <a:srgbClr val="FFF9FC"/>
              </a:solidFill>
              <a:latin typeface="Arial" charset="0"/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altLang="zh-CN" sz="3900" dirty="0" err="1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Welche</a:t>
            </a:r>
            <a:r>
              <a:rPr lang="en-US" altLang="zh-CN" sz="39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900" dirty="0" err="1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Fragen</a:t>
            </a:r>
            <a:r>
              <a:rPr lang="en-US" altLang="zh-CN" sz="39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hast du </a:t>
            </a:r>
            <a:r>
              <a:rPr lang="en-US" altLang="zh-CN" sz="3900" dirty="0" err="1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noch</a:t>
            </a:r>
            <a:r>
              <a:rPr lang="en-US" altLang="zh-CN" sz="39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sz="3900" dirty="0">
              <a:solidFill>
                <a:srgbClr val="FFF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93987" name="Picture 3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Desert Sermon</a:t>
            </a:r>
          </a:p>
        </p:txBody>
      </p:sp>
      <p:pic>
        <p:nvPicPr>
          <p:cNvPr id="116738" name="Picture 3" descr="SermonCartoo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3" t="1938" r="5484" b="70866"/>
          <a:stretch>
            <a:fillRect/>
          </a:stretch>
        </p:blipFill>
        <p:spPr bwMode="auto">
          <a:xfrm>
            <a:off x="1187450" y="-44450"/>
            <a:ext cx="651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1"/>
          <p:cNvSpPr txBox="1">
            <a:spLocks noChangeArrowheads="1"/>
          </p:cNvSpPr>
          <p:nvPr/>
        </p:nvSpPr>
        <p:spPr bwMode="auto">
          <a:xfrm>
            <a:off x="2124075" y="3284538"/>
            <a:ext cx="136842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b="1" i="1" dirty="0" smtClean="0"/>
              <a:t>DU</a:t>
            </a:r>
            <a:r>
              <a:rPr lang="en-US" sz="1800" b="1" i="1" dirty="0"/>
              <a:t/>
            </a:r>
            <a:br>
              <a:rPr lang="en-US" sz="1800" b="1" i="1" dirty="0"/>
            </a:br>
            <a:r>
              <a:rPr lang="en-US" sz="1800" b="1" i="1" dirty="0" smtClean="0"/>
              <a:t>BIST</a:t>
            </a:r>
            <a:r>
              <a:rPr lang="en-US" sz="1800" b="1" i="1" dirty="0"/>
              <a:t/>
            </a:r>
            <a:br>
              <a:rPr lang="en-US" sz="1800" b="1" i="1" dirty="0"/>
            </a:br>
            <a:r>
              <a:rPr lang="en-US" sz="1800" b="1" i="1" dirty="0" smtClean="0"/>
              <a:t>HIER</a:t>
            </a:r>
            <a:endParaRPr lang="en-US" sz="1800" b="1" i="1" dirty="0"/>
          </a:p>
        </p:txBody>
      </p:sp>
      <p:sp>
        <p:nvSpPr>
          <p:cNvPr id="116740" name="Rectangle 1"/>
          <p:cNvSpPr>
            <a:spLocks noChangeArrowheads="1"/>
          </p:cNvSpPr>
          <p:nvPr/>
        </p:nvSpPr>
        <p:spPr bwMode="auto">
          <a:xfrm rot="-236336">
            <a:off x="2052638" y="4978400"/>
            <a:ext cx="1081087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1" name="TextBox 1"/>
          <p:cNvSpPr txBox="1">
            <a:spLocks noChangeArrowheads="1"/>
          </p:cNvSpPr>
          <p:nvPr/>
        </p:nvSpPr>
        <p:spPr bwMode="auto">
          <a:xfrm rot="-231150">
            <a:off x="1978025" y="4924425"/>
            <a:ext cx="1141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i="1" dirty="0" smtClean="0"/>
              <a:t>PREDIGT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83568" y="2514600"/>
            <a:ext cx="8229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Wie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können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wir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die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Lücke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zwischen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der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antiken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Welt des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Textes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und der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modernen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Welt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überbrücken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?</a:t>
            </a:r>
            <a:endParaRPr lang="en-US" sz="44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8787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878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Wie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kann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die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Auslegungspredigt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zeitge</a:t>
            </a:r>
            <a:r>
              <a:rPr lang="de-DE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mäß sein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683568" y="2514600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4400" b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defRPr>
            </a:lvl1pPr>
          </a:lstStyle>
          <a:p>
            <a:pPr marL="849600" indent="-849600">
              <a:defRPr/>
            </a:pPr>
            <a:r>
              <a:rPr lang="en-US" dirty="0"/>
              <a:t>A.  </a:t>
            </a:r>
            <a:r>
              <a:rPr lang="en-US" dirty="0" smtClean="0"/>
              <a:t>Man muss </a:t>
            </a:r>
            <a:r>
              <a:rPr lang="en-US" dirty="0" err="1" smtClean="0">
                <a:solidFill>
                  <a:srgbClr val="FFFF00"/>
                </a:solidFill>
              </a:rPr>
              <a:t>beide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Kulturen</a:t>
            </a:r>
            <a:r>
              <a:rPr lang="en-US" dirty="0" smtClean="0"/>
              <a:t> gut </a:t>
            </a:r>
            <a:r>
              <a:rPr lang="en-US" dirty="0" err="1" smtClean="0"/>
              <a:t>kennen</a:t>
            </a:r>
            <a:endParaRPr lang="en-US" dirty="0"/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083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Wie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kann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die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Auslegungspredigt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zeitgemäß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sein?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400" y="4273550"/>
            <a:ext cx="3175000" cy="2584449"/>
            <a:chOff x="16" y="2692"/>
            <a:chExt cx="2000" cy="1628"/>
          </a:xfrm>
        </p:grpSpPr>
        <p:pic>
          <p:nvPicPr>
            <p:cNvPr id="120842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6" name="Text Box 8"/>
            <p:cNvSpPr txBox="1">
              <a:spLocks noChangeArrowheads="1"/>
            </p:cNvSpPr>
            <p:nvPr/>
          </p:nvSpPr>
          <p:spPr bwMode="auto">
            <a:xfrm>
              <a:off x="16" y="2692"/>
              <a:ext cx="16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cs typeface="Arial" charset="0"/>
                </a:rPr>
                <a:t>Die </a:t>
              </a:r>
              <a:r>
                <a:rPr lang="en-US" sz="2800" b="1" dirty="0" err="1" smtClean="0">
                  <a:solidFill>
                    <a:srgbClr val="FFFFFF"/>
                  </a:solidFill>
                  <a:cs typeface="Arial" charset="0"/>
                </a:rPr>
                <a:t>altike</a:t>
              </a:r>
              <a:r>
                <a:rPr lang="en-US" sz="2800" b="1" dirty="0" smtClean="0">
                  <a:solidFill>
                    <a:srgbClr val="FFFFFF"/>
                  </a:solidFill>
                  <a:cs typeface="Arial" charset="0"/>
                </a:rPr>
                <a:t> Welt</a:t>
              </a:r>
              <a:endParaRPr lang="en-US" sz="2800" dirty="0" smtClean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5513" y="4489450"/>
            <a:ext cx="3138487" cy="2368549"/>
            <a:chOff x="3783" y="2828"/>
            <a:chExt cx="1977" cy="1492"/>
          </a:xfrm>
        </p:grpSpPr>
        <p:pic>
          <p:nvPicPr>
            <p:cNvPr id="120840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7" name="Text Box 9"/>
            <p:cNvSpPr txBox="1">
              <a:spLocks noChangeArrowheads="1"/>
            </p:cNvSpPr>
            <p:nvPr/>
          </p:nvSpPr>
          <p:spPr bwMode="auto">
            <a:xfrm>
              <a:off x="4422" y="2828"/>
              <a:ext cx="7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b="1" dirty="0" err="1" smtClean="0">
                  <a:solidFill>
                    <a:srgbClr val="FFFFFF"/>
                  </a:solidFill>
                  <a:cs typeface="Arial" charset="0"/>
                </a:rPr>
                <a:t>Heute</a:t>
              </a:r>
              <a:endParaRPr lang="en-US" sz="2800" dirty="0" smtClean="0">
                <a:cs typeface="Arial" charset="0"/>
              </a:endParaRPr>
            </a:p>
          </p:txBody>
        </p:sp>
      </p:grpSp>
      <p:sp>
        <p:nvSpPr>
          <p:cNvPr id="1148938" name="WordArt 10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962400" cy="2684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Wie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?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0900" indent="-850900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B.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Zuerst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muss man die </a:t>
            </a:r>
            <a:r>
              <a:rPr lang="en-US" sz="4400" b="1" dirty="0" err="1" smtClean="0">
                <a:solidFill>
                  <a:srgbClr val="F1FF13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Lebenssituation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der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Stelle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betrachten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.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Dann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kann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man die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Prinzipien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daraus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predigen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28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Wie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kann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die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Auslegungspredigt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zeitgemäß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sein?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850900" indent="-850900" eaLnBrk="1" hangingPunct="1">
              <a:spcBef>
                <a:spcPct val="50000"/>
              </a:spcBef>
              <a:defRPr sz="4400" b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C.  </a:t>
            </a:r>
            <a:r>
              <a:rPr lang="en-US" dirty="0" err="1" smtClean="0">
                <a:solidFill>
                  <a:srgbClr val="FFFF00"/>
                </a:solidFill>
              </a:rPr>
              <a:t>Ziehe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Parallelen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der </a:t>
            </a:r>
            <a:r>
              <a:rPr lang="en-US" dirty="0" err="1" smtClean="0"/>
              <a:t>Stelle</a:t>
            </a:r>
            <a:r>
              <a:rPr lang="en-US" dirty="0" smtClean="0"/>
              <a:t> und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antiken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in</a:t>
            </a:r>
            <a:r>
              <a:rPr lang="en-US" dirty="0" smtClean="0"/>
              <a:t> die </a:t>
            </a:r>
            <a:r>
              <a:rPr lang="en-US" dirty="0" err="1" smtClean="0"/>
              <a:t>heutige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493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Wie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kann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die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Auslegungspredigt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zeitgemäß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sein?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  <a:latin typeface="Arial" charset="0"/>
              </a:rPr>
              <a:t>Black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Mehr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 Links: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9026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Kostenl</a:t>
            </a:r>
            <a:r>
              <a:rPr lang="de-DE" sz="2700" b="1" dirty="0" smtClean="0">
                <a:solidFill>
                  <a:srgbClr val="FFFFFF"/>
                </a:solidFill>
                <a:cs typeface="Arial" charset="0"/>
              </a:rPr>
              <a:t>öse Präsentationen kann man herunterladen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!</a:t>
            </a:r>
            <a:endParaRPr lang="en-US" sz="27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09600"/>
            <a:ext cx="777557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600" b="1" dirty="0" err="1" smtClean="0">
                <a:latin typeface="Arial"/>
                <a:cs typeface="Arial"/>
              </a:rPr>
              <a:t>Vorbereitungs</a:t>
            </a:r>
            <a:r>
              <a:rPr lang="en-US" sz="2600" b="1" dirty="0" err="1">
                <a:latin typeface="Arial"/>
                <a:cs typeface="Arial"/>
              </a:rPr>
              <a:t>p</a:t>
            </a:r>
            <a:r>
              <a:rPr lang="en-US" sz="2600" b="1" dirty="0" err="1" smtClean="0">
                <a:latin typeface="Arial"/>
                <a:cs typeface="Arial"/>
              </a:rPr>
              <a:t>rozess</a:t>
            </a:r>
            <a:r>
              <a:rPr lang="en-US" sz="2600" b="1" dirty="0" smtClean="0">
                <a:latin typeface="Arial"/>
                <a:cs typeface="Arial"/>
              </a:rPr>
              <a:t> </a:t>
            </a:r>
            <a:r>
              <a:rPr lang="en-US" sz="2600" b="1" dirty="0" err="1" smtClean="0">
                <a:latin typeface="Arial"/>
                <a:cs typeface="Arial"/>
              </a:rPr>
              <a:t>einer</a:t>
            </a:r>
            <a:r>
              <a:rPr lang="en-US" sz="2600" b="1" dirty="0" smtClean="0">
                <a:latin typeface="Arial"/>
                <a:cs typeface="Arial"/>
              </a:rPr>
              <a:t> </a:t>
            </a:r>
            <a:r>
              <a:rPr lang="en-US" sz="2600" b="1" dirty="0" err="1" smtClean="0">
                <a:latin typeface="Arial"/>
                <a:cs typeface="Arial"/>
              </a:rPr>
              <a:t>Auslegungspredigt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100" name="Rectangle 4"/>
          <p:cNvSpPr>
            <a:spLocks noChangeArrowheads="1"/>
          </p:cNvSpPr>
          <p:nvPr/>
        </p:nvSpPr>
        <p:spPr bwMode="auto">
          <a:xfrm>
            <a:off x="611188" y="1447800"/>
            <a:ext cx="7921625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Basierend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auf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dem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Buch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von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Ramesh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Richard, </a:t>
            </a:r>
            <a:r>
              <a:rPr lang="en-US" sz="1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Vorbereitung</a:t>
            </a:r>
            <a:r>
              <a:rPr lang="en-US" sz="1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für</a:t>
            </a:r>
            <a:r>
              <a:rPr lang="en-US" sz="1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Auslegungspredigten</a:t>
            </a:r>
            <a:endParaRPr lang="en-US" sz="1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034497" y="5146675"/>
            <a:ext cx="156773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studieren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64093" y="4419600"/>
            <a:ext cx="167180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Textaufbau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724128" y="5181600"/>
            <a:ext cx="148117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predigen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658814" y="4419600"/>
            <a:ext cx="1649490" cy="3513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Predigtaufbau</a:t>
            </a:r>
            <a:endParaRPr 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538730" y="3643313"/>
            <a:ext cx="59311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121496" y="3643313"/>
            <a:ext cx="61074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HP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866561" y="2805113"/>
            <a:ext cx="3426450" cy="4129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</a:t>
            </a:r>
            <a:r>
              <a:rPr lang="en-US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erbindendes</a:t>
            </a:r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Textprinzip</a:t>
            </a:r>
            <a:endParaRPr lang="en-US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137707" y="2336800"/>
            <a:ext cx="100828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Gehirn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Herz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Skelett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038600" y="5232400"/>
            <a:ext cx="1143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Fleisch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4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7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2315419" y="1772816"/>
            <a:ext cx="960437" cy="469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580112" y="1772816"/>
            <a:ext cx="1550103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PREDIGT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19113" y="5486400"/>
            <a:ext cx="151538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Textauswahl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39552" y="5013176"/>
            <a:ext cx="105265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Textaus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-</a:t>
            </a:r>
          </a:p>
          <a:p>
            <a:pPr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wertung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595313" y="4348505"/>
            <a:ext cx="167243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3.1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Exegetische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Gliederung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683568" y="3501008"/>
            <a:ext cx="177323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3.2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Exegetische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Idee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/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Aussage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827584" y="2764329"/>
            <a:ext cx="216024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4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Die 3 “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Entwicklungsfragen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2915816" y="2157413"/>
            <a:ext cx="338233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5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Gewünschte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Reaktion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des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Zuhörers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6843713" y="3501008"/>
            <a:ext cx="171481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6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Hom</a:t>
            </a:r>
            <a:r>
              <a:rPr lang="en-US" altLang="zh-CN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letische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Idee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/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Aussage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7339013" y="4191000"/>
            <a:ext cx="1600271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7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Homiletische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Gliederung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8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Klarheit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9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Einleitung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&amp; </a:t>
            </a:r>
            <a:r>
              <a:rPr lang="zh-CN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Ａｂｓｃｈｌｕｓｓ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7377113" y="5281613"/>
            <a:ext cx="118141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10 </a:t>
            </a:r>
            <a:r>
              <a:rPr lang="zh-CN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ＭＳＳ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&amp;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</a:t>
            </a:r>
            <a:r>
              <a:rPr lang="zh-CN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ｐｒｅｄｉｇｅｎ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Der Text in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Weiß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zeigt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Schritte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von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Haddon Robinson, </a:t>
            </a:r>
            <a:r>
              <a:rPr lang="en-US" sz="1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</a:t>
            </a:r>
            <a:r>
              <a:rPr lang="en-US" sz="1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iblisches</a:t>
            </a:r>
            <a:r>
              <a:rPr lang="en-US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Predigen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60" name="Text Box 41"/>
          <p:cNvSpPr txBox="1">
            <a:spLocks noChangeArrowheads="1"/>
          </p:cNvSpPr>
          <p:nvPr/>
        </p:nvSpPr>
        <p:spPr bwMode="auto">
          <a:xfrm>
            <a:off x="-76200" y="6521450"/>
            <a:ext cx="922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000066"/>
                </a:solidFill>
                <a:cs typeface="Arial" charset="0"/>
              </a:rPr>
              <a:t>Dr. Rick Griffith, Singapore Bible College  www.biblestudydownloads.com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8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5000" dirty="0" err="1" smtClean="0">
                <a:solidFill>
                  <a:srgbClr val="FFFFFF"/>
                </a:solidFill>
                <a:latin typeface="Arial" charset="0"/>
              </a:rPr>
              <a:t>Vorteile</a:t>
            </a:r>
            <a:r>
              <a:rPr lang="en-US" sz="5000" dirty="0" smtClean="0">
                <a:solidFill>
                  <a:srgbClr val="FFFFFF"/>
                </a:solidFill>
                <a:latin typeface="Arial" charset="0"/>
              </a:rPr>
              <a:t> der </a:t>
            </a:r>
            <a:r>
              <a:rPr lang="en-US" sz="5000" dirty="0" err="1" smtClean="0">
                <a:solidFill>
                  <a:srgbClr val="FFFFFF"/>
                </a:solidFill>
                <a:latin typeface="Arial" charset="0"/>
              </a:rPr>
              <a:t>Auslegung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Sicherheit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752600"/>
          </a:xfrm>
        </p:spPr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6018" name="Picture 4" descr="Sermon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654" r="54839" b="70012"/>
          <a:stretch>
            <a:fillRect/>
          </a:stretch>
        </p:blipFill>
        <p:spPr bwMode="auto">
          <a:xfrm>
            <a:off x="820738" y="-963613"/>
            <a:ext cx="7927975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3032" y="260648"/>
            <a:ext cx="17272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600" b="1" spc="-100" dirty="0" err="1" smtClean="0"/>
              <a:t>Im</a:t>
            </a:r>
            <a:r>
              <a:rPr lang="en-US" sz="1600" b="1" spc="-100" dirty="0" smtClean="0"/>
              <a:t> </a:t>
            </a:r>
            <a:r>
              <a:rPr lang="en-US" sz="1600" b="1" spc="-100" dirty="0" err="1" smtClean="0"/>
              <a:t>Notfall</a:t>
            </a:r>
            <a:r>
              <a:rPr lang="en-US" sz="1600" b="1" spc="-100" dirty="0" smtClean="0"/>
              <a:t>: 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zh-CN" sz="1600" b="1" spc="-100" dirty="0" smtClean="0"/>
              <a:t>GLAS EINSCHLAGEN</a:t>
            </a:r>
            <a:endParaRPr lang="en-US" sz="1600" b="1" spc="-100" dirty="0" smtClean="0"/>
          </a:p>
        </p:txBody>
      </p:sp>
      <p:grpSp>
        <p:nvGrpSpPr>
          <p:cNvPr id="86020" name="Group 3"/>
          <p:cNvGrpSpPr>
            <a:grpSpLocks/>
          </p:cNvGrpSpPr>
          <p:nvPr/>
        </p:nvGrpSpPr>
        <p:grpSpPr bwMode="auto">
          <a:xfrm>
            <a:off x="5292080" y="1268413"/>
            <a:ext cx="1152525" cy="1512887"/>
            <a:chOff x="5004048" y="1844824"/>
            <a:chExt cx="936104" cy="1224136"/>
          </a:xfrm>
        </p:grpSpPr>
        <p:sp>
          <p:nvSpPr>
            <p:cNvPr id="86022" name="Rectangle 1"/>
            <p:cNvSpPr>
              <a:spLocks noChangeArrowheads="1"/>
            </p:cNvSpPr>
            <p:nvPr/>
          </p:nvSpPr>
          <p:spPr bwMode="auto">
            <a:xfrm rot="1389218">
              <a:off x="5148064" y="2083596"/>
              <a:ext cx="72008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 rot="1389218">
              <a:off x="5053230" y="2423819"/>
              <a:ext cx="820883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ounded Rectangle 2"/>
            <p:cNvSpPr>
              <a:spLocks noChangeArrowheads="1"/>
            </p:cNvSpPr>
            <p:nvPr/>
          </p:nvSpPr>
          <p:spPr bwMode="auto">
            <a:xfrm>
              <a:off x="5004048" y="1844824"/>
              <a:ext cx="936104" cy="122413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 rot="1109161">
            <a:off x="5189175" y="1607951"/>
            <a:ext cx="1383865" cy="938719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kern="1200" spc="-100" dirty="0">
                <a:solidFill>
                  <a:schemeClr val="tx1"/>
                </a:solidFill>
                <a:latin typeface="Arial" charset="0"/>
              </a:rPr>
              <a:t>20 </a:t>
            </a:r>
            <a:r>
              <a:rPr lang="en-US" sz="1400" b="1" kern="1200" spc="-1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1400" b="1" kern="1200" spc="-1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400" b="1" kern="1200" spc="-100" dirty="0" smtClean="0">
                <a:solidFill>
                  <a:schemeClr val="tx1"/>
                </a:solidFill>
                <a:latin typeface="Arial" charset="0"/>
              </a:rPr>
              <a:t>PREDIGTEN, DIE IMMER </a:t>
            </a:r>
            <a:r>
              <a:rPr lang="en-US" sz="1100" b="1" kern="1200" spc="-100" dirty="0" smtClean="0">
                <a:solidFill>
                  <a:schemeClr val="tx1"/>
                </a:solidFill>
                <a:latin typeface="Arial" charset="0"/>
              </a:rPr>
              <a:t>FUNKTIONIEREN</a:t>
            </a:r>
            <a:endParaRPr lang="en-US" sz="1100" b="1" kern="1200" spc="-1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5000" dirty="0" err="1" smtClean="0">
                <a:solidFill>
                  <a:srgbClr val="FFFFFF"/>
                </a:solidFill>
                <a:latin typeface="Arial" charset="0"/>
              </a:rPr>
              <a:t>Vorteile</a:t>
            </a:r>
            <a:r>
              <a:rPr lang="en-US" sz="5000" dirty="0" smtClean="0">
                <a:solidFill>
                  <a:srgbClr val="FFFFFF"/>
                </a:solidFill>
                <a:latin typeface="Arial" charset="0"/>
              </a:rPr>
              <a:t> der </a:t>
            </a:r>
            <a:r>
              <a:rPr lang="en-US" sz="5000" dirty="0" err="1" smtClean="0">
                <a:solidFill>
                  <a:srgbClr val="FFFFFF"/>
                </a:solidFill>
                <a:latin typeface="Arial" charset="0"/>
              </a:rPr>
              <a:t>Auslegung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Sicherheit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Sachlich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Balance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Anwendung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Struktur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Bird Delivery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0115" name="Group 1"/>
          <p:cNvGrpSpPr>
            <a:grpSpLocks/>
          </p:cNvGrpSpPr>
          <p:nvPr/>
        </p:nvGrpSpPr>
        <p:grpSpPr bwMode="auto">
          <a:xfrm>
            <a:off x="684213" y="-1035050"/>
            <a:ext cx="7842250" cy="8228013"/>
            <a:chOff x="683568" y="-1035496"/>
            <a:chExt cx="7842181" cy="8228862"/>
          </a:xfrm>
        </p:grpSpPr>
        <p:pic>
          <p:nvPicPr>
            <p:cNvPr id="90117" name="Picture 4" descr="SermonCarto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0" t="33580" r="18306" b="37343"/>
            <a:stretch>
              <a:fillRect/>
            </a:stretch>
          </p:blipFill>
          <p:spPr bwMode="auto">
            <a:xfrm>
              <a:off x="683568" y="-1035496"/>
              <a:ext cx="7842181" cy="822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 rot="543364">
              <a:off x="5520637" y="2125543"/>
              <a:ext cx="909630" cy="369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endParaRPr lang="en-US" sz="900" b="1" spc="-100" dirty="0" smtClean="0"/>
            </a:p>
            <a:p>
              <a:pPr algn="ctr">
                <a:spcBef>
                  <a:spcPts val="0"/>
                </a:spcBef>
                <a:defRPr/>
              </a:pPr>
              <a:endParaRPr lang="en-US" sz="900" b="1" spc="-100" dirty="0" smtClean="0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 rot="510794">
            <a:off x="5453063" y="2122488"/>
            <a:ext cx="1068387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600" b="1" spc="-100" dirty="0" smtClean="0"/>
              <a:t>PREDIGT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5000" dirty="0" err="1" smtClean="0">
                <a:solidFill>
                  <a:srgbClr val="FFFFFF"/>
                </a:solidFill>
                <a:latin typeface="Arial" charset="0"/>
              </a:rPr>
              <a:t>Vorteile</a:t>
            </a:r>
            <a:r>
              <a:rPr lang="en-US" sz="5000" dirty="0" smtClean="0">
                <a:solidFill>
                  <a:srgbClr val="FFFFFF"/>
                </a:solidFill>
                <a:latin typeface="Arial" charset="0"/>
              </a:rPr>
              <a:t> der </a:t>
            </a:r>
            <a:r>
              <a:rPr lang="en-US" sz="5000" dirty="0" err="1" smtClean="0">
                <a:solidFill>
                  <a:srgbClr val="FFFFFF"/>
                </a:solidFill>
                <a:latin typeface="Arial" charset="0"/>
              </a:rPr>
              <a:t>Auslegung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3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Sicherheit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Sachlich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Balance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Anwendung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Struktur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Nicht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so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anstößig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Beispielhaft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Spart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Zeit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L</a:t>
            </a:r>
            <a:r>
              <a:rPr lang="de-DE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ässt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den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Prediger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wachsen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Bereitet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die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Gemeinde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vor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Besser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für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Lämmer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274638"/>
            <a:ext cx="3581400" cy="2773362"/>
          </a:xfrm>
          <a:noFill/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Auslegungspredigt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eine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erlernte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Fähigkeit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029200"/>
            <a:ext cx="3200400" cy="13716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bg1"/>
                </a:solidFill>
                <a:latin typeface="Arial" charset="0"/>
              </a:rPr>
              <a:t>Bert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</a:rPr>
              <a:t>schafft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</a:rPr>
              <a:t> das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</a:rPr>
              <a:t>auch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</a:rPr>
              <a:t>!</a:t>
            </a:r>
            <a:endParaRPr lang="en-US" b="1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4211" name="Picture 4" descr="Er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557</Words>
  <Application>Microsoft Macintosh PowerPoint</Application>
  <PresentationFormat>On-screen Show (4:3)</PresentationFormat>
  <Paragraphs>174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Blank Presentation</vt:lpstr>
      <vt:lpstr>Light Fountain</vt:lpstr>
      <vt:lpstr>Northern Lights</vt:lpstr>
      <vt:lpstr>Medical Glass</vt:lpstr>
      <vt:lpstr>Frame</vt:lpstr>
      <vt:lpstr>Default Design</vt:lpstr>
      <vt:lpstr>untitled 1</vt:lpstr>
      <vt:lpstr>Auslegungspredigt</vt:lpstr>
      <vt:lpstr>Gedanken zum lesen</vt:lpstr>
      <vt:lpstr>Vorbereitungsprozess einer Auslegungspredigt</vt:lpstr>
      <vt:lpstr>Vorteile der Auslegung</vt:lpstr>
      <vt:lpstr>20  PREDIGTEN, DIE IMMER FUNKTIONIEREN</vt:lpstr>
      <vt:lpstr>Vorteile der Auslegung</vt:lpstr>
      <vt:lpstr>Bird Delivery</vt:lpstr>
      <vt:lpstr>Vorteile der Auslegung</vt:lpstr>
      <vt:lpstr>Auslegungspredigt ist eine erlernte Fähigkeit</vt:lpstr>
      <vt:lpstr>Ziele der Auslegung</vt:lpstr>
      <vt:lpstr>Decisions</vt:lpstr>
      <vt:lpstr>Ziele der Auslegung</vt:lpstr>
      <vt:lpstr>Sermon Block</vt:lpstr>
      <vt:lpstr>Ziele der Auslegung</vt:lpstr>
      <vt:lpstr>Schwierigkeiten der Auslegung</vt:lpstr>
      <vt:lpstr>Hermeneutics</vt:lpstr>
      <vt:lpstr>Schwierigkeiten der Auslegung</vt:lpstr>
      <vt:lpstr>Gong Church</vt:lpstr>
      <vt:lpstr>Schwierigkeiten der Auslegung</vt:lpstr>
      <vt:lpstr>Desert Sermon</vt:lpstr>
      <vt:lpstr>Wie kann die Auslegungspredigt zeitgemäß sein?</vt:lpstr>
      <vt:lpstr>Wie kann die Auslegungspredigt zeitgemäß sein?</vt:lpstr>
      <vt:lpstr>Wie kann die Auslegungspredigt zeitgemäß sein?</vt:lpstr>
      <vt:lpstr>Wie kann die Auslegungspredigt zeitgemäß sein?</vt:lpstr>
      <vt:lpstr>Black</vt:lpstr>
      <vt:lpstr>Mehr Links: biblestudydownloads.com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211</cp:revision>
  <dcterms:created xsi:type="dcterms:W3CDTF">2004-09-11T01:03:24Z</dcterms:created>
  <dcterms:modified xsi:type="dcterms:W3CDTF">2015-10-29T05:33:06Z</dcterms:modified>
</cp:coreProperties>
</file>